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79" r:id="rId6"/>
    <p:sldId id="280" r:id="rId7"/>
    <p:sldId id="259" r:id="rId8"/>
    <p:sldId id="260" r:id="rId9"/>
    <p:sldId id="281" r:id="rId10"/>
    <p:sldId id="261" r:id="rId11"/>
    <p:sldId id="262" r:id="rId12"/>
    <p:sldId id="263" r:id="rId13"/>
    <p:sldId id="264" r:id="rId14"/>
    <p:sldId id="265" r:id="rId15"/>
    <p:sldId id="267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№ 1</a:t>
            </a:r>
            <a:r>
              <a:rPr lang="ru-RU" b="1" i="1" dirty="0"/>
              <a:t> </a:t>
            </a:r>
            <a:r>
              <a:rPr lang="kk-KZ" b="1" i="1" dirty="0"/>
              <a:t>ДӘРІС</a:t>
            </a:r>
            <a:endParaRPr lang="ru-RU" b="1" i="1" dirty="0"/>
          </a:p>
          <a:p>
            <a:pPr marL="0" indent="0" algn="ctr">
              <a:buNone/>
            </a:pPr>
            <a:r>
              <a:rPr lang="ru-RU" b="1" i="1" dirty="0"/>
              <a:t>МИКРОБИОЛОГИЯ ҒЫЛЫМ РЕТІНДЕ. </a:t>
            </a:r>
            <a:r>
              <a:rPr lang="ru-RU" b="1" i="1"/>
              <a:t>МИКРОБИОЛОГИЯ </a:t>
            </a:r>
            <a:r>
              <a:rPr lang="ru-RU" b="1" i="1" dirty="0"/>
              <a:t>ПӘНІ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651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856554"/>
              </p:ext>
            </p:extLst>
          </p:nvPr>
        </p:nvGraphicFramePr>
        <p:xfrm>
          <a:off x="7607" y="3"/>
          <a:ext cx="9136392" cy="7048914"/>
        </p:xfrm>
        <a:graphic>
          <a:graphicData uri="http://schemas.openxmlformats.org/drawingml/2006/table">
            <a:tbl>
              <a:tblPr/>
              <a:tblGrid>
                <a:gridCol w="3045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5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224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Құрылым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және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қызметі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Эукариоттар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Прокариоттар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09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Эндоплазматикалық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ретикулум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Гольджи</a:t>
                      </a:r>
                      <a:r>
                        <a:rPr lang="ru-RU" sz="1800" b="1" dirty="0"/>
                        <a:t> аппараты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Лизосомалар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Митохондриялар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 dirty="0"/>
                        <a:t>Ядро </a:t>
                      </a:r>
                      <a:r>
                        <a:rPr lang="ru-RU" sz="1800" b="1" dirty="0" err="1"/>
                        <a:t>ядролық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қабықшасымен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Хромосомалардың</a:t>
                      </a:r>
                      <a:r>
                        <a:rPr lang="ru-RU" sz="1800" b="1" dirty="0"/>
                        <a:t>  саны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&gt;1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 + </a:t>
                      </a:r>
                      <a:r>
                        <a:rPr lang="ru-RU" sz="1800" b="1" dirty="0" err="1"/>
                        <a:t>плазмиды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/>
                        <a:t>Фагоцитоз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/>
                        <a:t>Пиноцитоз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3353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Жасуша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ішіндегі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қорыту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224">
                <a:tc>
                  <a:txBody>
                    <a:bodyPr/>
                    <a:lstStyle/>
                    <a:p>
                      <a:r>
                        <a:rPr lang="ru-RU" sz="1800" b="1"/>
                        <a:t>Митоз и мейоз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13611">
                <a:tc>
                  <a:txBody>
                    <a:bodyPr/>
                    <a:lstStyle/>
                    <a:p>
                      <a:r>
                        <a:rPr lang="ru-RU" sz="1800" b="1" dirty="0"/>
                        <a:t>ДНК –</a:t>
                      </a:r>
                      <a:r>
                        <a:rPr lang="ru-RU" sz="1800" b="1" dirty="0" err="1"/>
                        <a:t>ның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бір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бағытта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ауысуында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ішінара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диплоидтардың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пайда</a:t>
                      </a:r>
                      <a:r>
                        <a:rPr lang="ru-RU" sz="1800" b="1" dirty="0"/>
                        <a:t> болу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93353">
                <a:tc>
                  <a:txBody>
                    <a:bodyPr/>
                    <a:lstStyle/>
                    <a:p>
                      <a:r>
                        <a:rPr lang="ru-RU" sz="1800" b="1" dirty="0"/>
                        <a:t>Клетка </a:t>
                      </a:r>
                      <a:r>
                        <a:rPr lang="ru-RU" sz="1800" b="1" dirty="0" err="1"/>
                        <a:t>қабырғысында</a:t>
                      </a:r>
                      <a:r>
                        <a:rPr lang="ru-RU" sz="1800" b="1" dirty="0"/>
                        <a:t> </a:t>
                      </a:r>
                      <a:r>
                        <a:rPr lang="ru-RU" sz="1800" b="1" dirty="0" err="1"/>
                        <a:t>пептидокликанның</a:t>
                      </a:r>
                      <a:r>
                        <a:rPr lang="ru-RU" sz="1800" b="1" baseline="0" dirty="0"/>
                        <a:t> </a:t>
                      </a:r>
                      <a:r>
                        <a:rPr lang="ru-RU" sz="1800" b="1" baseline="0" dirty="0" err="1"/>
                        <a:t>болуы</a:t>
                      </a:r>
                      <a:endParaRPr lang="ru-RU" sz="1800" b="1" dirty="0"/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-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+</a:t>
                      </a:r>
                    </a:p>
                  </a:txBody>
                  <a:tcPr marL="64657" marR="64657" marT="32328" marB="323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62113" y="1560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03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793507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b="1" dirty="0" err="1"/>
              <a:t>Дені</a:t>
            </a:r>
            <a:r>
              <a:rPr lang="ru-RU" b="1" dirty="0"/>
              <a:t> </a:t>
            </a:r>
            <a:r>
              <a:rPr lang="ru-RU" b="1" dirty="0" err="1"/>
              <a:t>сау</a:t>
            </a:r>
            <a:r>
              <a:rPr lang="ru-RU" b="1" dirty="0"/>
              <a:t> </a:t>
            </a:r>
            <a:r>
              <a:rPr lang="ru-RU" b="1" dirty="0" err="1"/>
              <a:t>адамның</a:t>
            </a:r>
            <a:r>
              <a:rPr lang="ru-RU" b="1" dirty="0"/>
              <a:t> </a:t>
            </a:r>
            <a:r>
              <a:rPr lang="ru-RU" b="1" dirty="0" err="1"/>
              <a:t>ағзасында</a:t>
            </a:r>
            <a:r>
              <a:rPr lang="ru-RU" b="1" dirty="0"/>
              <a:t> </a:t>
            </a:r>
            <a:r>
              <a:rPr lang="ru-RU" dirty="0"/>
              <a:t>–10 000 </a:t>
            </a:r>
            <a:r>
              <a:rPr lang="ru-RU" dirty="0" err="1"/>
              <a:t>микробтардың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клеткада</a:t>
            </a:r>
            <a:r>
              <a:rPr lang="ru-RU" dirty="0"/>
              <a:t> 10  </a:t>
            </a:r>
            <a:r>
              <a:rPr lang="ru-RU" dirty="0" err="1"/>
              <a:t>бактериалды</a:t>
            </a:r>
            <a:r>
              <a:rPr lang="ru-RU" dirty="0"/>
              <a:t> </a:t>
            </a:r>
            <a:r>
              <a:rPr lang="ru-RU" dirty="0" err="1"/>
              <a:t>клеткалар</a:t>
            </a:r>
            <a:r>
              <a:rPr lang="ru-RU" dirty="0"/>
              <a:t> бар. </a:t>
            </a:r>
          </a:p>
          <a:p>
            <a:pPr marL="0" indent="0">
              <a:buNone/>
            </a:pPr>
            <a:r>
              <a:rPr lang="ru-RU" b="1" dirty="0" err="1"/>
              <a:t>Ересек</a:t>
            </a:r>
            <a:r>
              <a:rPr lang="ru-RU" b="1" dirty="0"/>
              <a:t> </a:t>
            </a:r>
            <a:r>
              <a:rPr lang="ru-RU" b="1" dirty="0" err="1"/>
              <a:t>адамның</a:t>
            </a:r>
            <a:r>
              <a:rPr lang="ru-RU" b="1" dirty="0"/>
              <a:t> </a:t>
            </a:r>
            <a:r>
              <a:rPr lang="ru-RU" b="1" dirty="0" err="1"/>
              <a:t>ағзасында</a:t>
            </a:r>
            <a:r>
              <a:rPr lang="ru-RU" b="1" dirty="0"/>
              <a:t> </a:t>
            </a:r>
            <a:r>
              <a:rPr lang="ru-RU" b="1" dirty="0" err="1"/>
              <a:t>салмағы</a:t>
            </a:r>
            <a:r>
              <a:rPr lang="ru-RU" dirty="0"/>
              <a:t> 90 килограмм </a:t>
            </a:r>
            <a:r>
              <a:rPr lang="ru-RU" dirty="0" err="1"/>
              <a:t>болса</a:t>
            </a:r>
            <a:r>
              <a:rPr lang="ru-RU" dirty="0"/>
              <a:t> </a:t>
            </a:r>
            <a:r>
              <a:rPr lang="ru-RU" b="1" dirty="0"/>
              <a:t>1 – 2,7 </a:t>
            </a:r>
            <a:r>
              <a:rPr lang="ru-RU" dirty="0"/>
              <a:t>килограмм </a:t>
            </a:r>
            <a:r>
              <a:rPr lang="ru-RU" dirty="0" err="1"/>
              <a:t>микроорганизмдер</a:t>
            </a:r>
            <a:r>
              <a:rPr lang="ru-RU" dirty="0"/>
              <a:t> бар. </a:t>
            </a:r>
          </a:p>
          <a:p>
            <a:pPr marL="0" indent="0">
              <a:buNone/>
            </a:pPr>
            <a:r>
              <a:rPr lang="ru-RU" dirty="0" err="1"/>
              <a:t>Микробтардың</a:t>
            </a:r>
            <a:r>
              <a:rPr lang="ru-RU" dirty="0"/>
              <a:t> </a:t>
            </a:r>
            <a:r>
              <a:rPr lang="ru-RU" b="1" dirty="0"/>
              <a:t>8 миллион гендер бар</a:t>
            </a:r>
            <a:r>
              <a:rPr lang="ru-RU" dirty="0"/>
              <a:t> (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генотипінде</a:t>
            </a:r>
            <a:r>
              <a:rPr lang="ru-RU" dirty="0"/>
              <a:t> 22 000 ген). </a:t>
            </a:r>
          </a:p>
        </p:txBody>
      </p:sp>
    </p:spTree>
    <p:extLst>
      <p:ext uri="{BB962C8B-B14F-4D97-AF65-F5344CB8AC3E}">
        <p14:creationId xmlns:p14="http://schemas.microsoft.com/office/powerpoint/2010/main" val="525142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endParaRPr lang="ru-RU" b="1" i="1" dirty="0"/>
          </a:p>
          <a:p>
            <a:pPr marL="0" indent="0" algn="just">
              <a:buNone/>
            </a:pPr>
            <a:endParaRPr lang="ru-RU" b="1" i="1" dirty="0"/>
          </a:p>
        </p:txBody>
      </p:sp>
      <p:pic>
        <p:nvPicPr>
          <p:cNvPr id="4" name="Picture 6" descr="Untitled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71400"/>
            <a:ext cx="9144000" cy="70293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0989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Проект «Адам </a:t>
            </a:r>
            <a:r>
              <a:rPr lang="ru-RU" dirty="0" err="1"/>
              <a:t>микробиомы</a:t>
            </a:r>
            <a:r>
              <a:rPr lang="ru-RU" dirty="0"/>
              <a:t>", АҚШ-та 2007 </a:t>
            </a:r>
            <a:r>
              <a:rPr lang="ru-RU" dirty="0" err="1"/>
              <a:t>жылда</a:t>
            </a:r>
            <a:r>
              <a:rPr lang="ru-RU" dirty="0"/>
              <a:t> </a:t>
            </a:r>
            <a:r>
              <a:rPr lang="ru-RU" dirty="0" err="1"/>
              <a:t>жіберілген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проект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бактериялардың</a:t>
            </a:r>
            <a:r>
              <a:rPr lang="ru-RU" dirty="0"/>
              <a:t>, </a:t>
            </a:r>
            <a:r>
              <a:rPr lang="ru-RU" dirty="0" err="1"/>
              <a:t>вирустардың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микроорганизмдердің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ұқсастығы</a:t>
            </a:r>
            <a:r>
              <a:rPr lang="ru-RU" dirty="0"/>
              <a:t> </a:t>
            </a:r>
            <a:r>
              <a:rPr lang="ru-RU" dirty="0" err="1"/>
              <a:t>анықталған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0382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/>
              <a:t>Адам </a:t>
            </a:r>
            <a:r>
              <a:rPr lang="ru-RU" b="1" i="1" dirty="0" err="1"/>
              <a:t>энтеротипін</a:t>
            </a:r>
            <a:r>
              <a:rPr lang="ru-RU" b="1" i="1" dirty="0"/>
              <a:t> </a:t>
            </a:r>
            <a:r>
              <a:rPr lang="ru-RU" b="1" i="1" dirty="0" err="1"/>
              <a:t>білгенде</a:t>
            </a:r>
            <a:r>
              <a:rPr lang="ru-RU" i="1" dirty="0"/>
              <a:t>, </a:t>
            </a:r>
            <a:r>
              <a:rPr lang="ru-RU" i="1" dirty="0" err="1"/>
              <a:t>қандай</a:t>
            </a:r>
            <a:r>
              <a:rPr lang="ru-RU" i="1" dirty="0"/>
              <a:t> </a:t>
            </a:r>
            <a:r>
              <a:rPr lang="ru-RU" i="1" dirty="0" err="1"/>
              <a:t>аурулар</a:t>
            </a:r>
            <a:r>
              <a:rPr lang="ru-RU" i="1" dirty="0"/>
              <a:t> болу </a:t>
            </a:r>
            <a:r>
              <a:rPr lang="ru-RU" i="1" dirty="0" err="1"/>
              <a:t>мүмкін</a:t>
            </a:r>
            <a:r>
              <a:rPr lang="ru-RU" i="1" dirty="0"/>
              <a:t> </a:t>
            </a:r>
            <a:r>
              <a:rPr lang="ru-RU" i="1" dirty="0" err="1"/>
              <a:t>анықтауға</a:t>
            </a:r>
            <a:r>
              <a:rPr lang="ru-RU" i="1" dirty="0"/>
              <a:t> </a:t>
            </a:r>
            <a:r>
              <a:rPr lang="ru-RU" i="1" dirty="0" err="1"/>
              <a:t>болады</a:t>
            </a:r>
            <a:r>
              <a:rPr lang="ru-RU" i="1" dirty="0"/>
              <a:t>.</a:t>
            </a:r>
          </a:p>
          <a:p>
            <a:pPr algn="just"/>
            <a:r>
              <a:rPr lang="ru-RU" b="1" i="1" dirty="0" err="1"/>
              <a:t>Bacteroides</a:t>
            </a:r>
            <a:r>
              <a:rPr lang="ru-RU" i="1" dirty="0"/>
              <a:t> </a:t>
            </a:r>
            <a:r>
              <a:rPr lang="ru-RU" i="1" dirty="0" err="1"/>
              <a:t>микроорганизмдер</a:t>
            </a:r>
            <a:r>
              <a:rPr lang="ru-RU" i="1" dirty="0"/>
              <a:t> </a:t>
            </a:r>
            <a:r>
              <a:rPr lang="ru-RU" i="1" dirty="0" err="1"/>
              <a:t>бірінші</a:t>
            </a:r>
            <a:r>
              <a:rPr lang="ru-RU" i="1" dirty="0"/>
              <a:t> </a:t>
            </a:r>
            <a:r>
              <a:rPr lang="ru-RU" i="1" dirty="0" err="1"/>
              <a:t>тобы</a:t>
            </a:r>
            <a:r>
              <a:rPr lang="ru-RU" i="1" dirty="0"/>
              <a:t> </a:t>
            </a:r>
            <a:r>
              <a:rPr lang="ru-RU" i="1" dirty="0" err="1"/>
              <a:t>көп</a:t>
            </a:r>
            <a:r>
              <a:rPr lang="ru-RU" i="1" dirty="0"/>
              <a:t> </a:t>
            </a:r>
            <a:r>
              <a:rPr lang="ru-RU" i="1" dirty="0" err="1"/>
              <a:t>болса</a:t>
            </a:r>
            <a:r>
              <a:rPr lang="ru-RU" i="1" dirty="0"/>
              <a:t> </a:t>
            </a:r>
            <a:r>
              <a:rPr lang="ru-RU" i="1" dirty="0" err="1"/>
              <a:t>семіру</a:t>
            </a:r>
            <a:r>
              <a:rPr lang="ru-RU" i="1" dirty="0"/>
              <a:t> </a:t>
            </a:r>
            <a:r>
              <a:rPr lang="ru-RU" i="1" dirty="0" err="1"/>
              <a:t>болмайды</a:t>
            </a:r>
            <a:r>
              <a:rPr lang="ru-RU" i="1" dirty="0"/>
              <a:t>. </a:t>
            </a:r>
          </a:p>
          <a:p>
            <a:pPr algn="just"/>
            <a:r>
              <a:rPr lang="ru-RU" b="1" i="1" dirty="0" err="1"/>
              <a:t>Prevotella</a:t>
            </a:r>
            <a:r>
              <a:rPr lang="ru-RU" b="1" i="1" dirty="0"/>
              <a:t> </a:t>
            </a:r>
            <a:r>
              <a:rPr lang="ru-RU" dirty="0" err="1"/>
              <a:t>микроорганизмдер</a:t>
            </a:r>
            <a:r>
              <a:rPr lang="ru-RU" i="1" dirty="0"/>
              <a:t> </a:t>
            </a:r>
            <a:r>
              <a:rPr lang="ru-RU" i="1" dirty="0" err="1"/>
              <a:t>ішектің</a:t>
            </a:r>
            <a:r>
              <a:rPr lang="ru-RU" i="1" dirty="0"/>
              <a:t> </a:t>
            </a:r>
            <a:r>
              <a:rPr lang="ru-RU" i="1" dirty="0" err="1"/>
              <a:t>шырышты</a:t>
            </a:r>
            <a:r>
              <a:rPr lang="ru-RU" i="1" dirty="0"/>
              <a:t> </a:t>
            </a:r>
            <a:r>
              <a:rPr lang="ru-RU" i="1" dirty="0" err="1"/>
              <a:t>затын</a:t>
            </a:r>
            <a:r>
              <a:rPr lang="ru-RU" i="1" dirty="0"/>
              <a:t> </a:t>
            </a:r>
            <a:r>
              <a:rPr lang="ru-RU" i="1" dirty="0" err="1"/>
              <a:t>бұзады</a:t>
            </a:r>
            <a:r>
              <a:rPr lang="ru-RU" i="1" dirty="0"/>
              <a:t>, </a:t>
            </a:r>
            <a:r>
              <a:rPr lang="ru-RU" i="1" dirty="0" err="1"/>
              <a:t>сондықтан</a:t>
            </a:r>
            <a:r>
              <a:rPr lang="ru-RU" i="1" dirty="0"/>
              <a:t> </a:t>
            </a:r>
            <a:r>
              <a:rPr lang="ru-RU" i="1" dirty="0" err="1"/>
              <a:t>асқазан</a:t>
            </a:r>
            <a:r>
              <a:rPr lang="ru-RU" i="1" dirty="0"/>
              <a:t>, </a:t>
            </a:r>
            <a:r>
              <a:rPr lang="ru-RU" i="1" dirty="0" err="1"/>
              <a:t>ішек</a:t>
            </a:r>
            <a:r>
              <a:rPr lang="ru-RU" i="1" dirty="0"/>
              <a:t> </a:t>
            </a:r>
            <a:r>
              <a:rPr lang="ru-RU" i="1" dirty="0" err="1"/>
              <a:t>жарасы</a:t>
            </a:r>
            <a:r>
              <a:rPr lang="ru-RU" i="1" dirty="0"/>
              <a:t>  </a:t>
            </a:r>
            <a:r>
              <a:rPr lang="ru-RU" i="1" dirty="0" err="1"/>
              <a:t>болуы</a:t>
            </a:r>
            <a:r>
              <a:rPr lang="ru-RU" i="1" dirty="0"/>
              <a:t> </a:t>
            </a:r>
            <a:r>
              <a:rPr lang="ru-RU" i="1" dirty="0" err="1"/>
              <a:t>мүмкін</a:t>
            </a:r>
            <a:r>
              <a:rPr lang="ru-RU" i="1" dirty="0"/>
              <a:t>. </a:t>
            </a:r>
          </a:p>
          <a:p>
            <a:pPr algn="just"/>
            <a:r>
              <a:rPr lang="ru-RU" b="1" i="1" dirty="0" err="1"/>
              <a:t>Ruminococcus</a:t>
            </a:r>
            <a:r>
              <a:rPr lang="ru-RU" b="1" i="1" dirty="0"/>
              <a:t> </a:t>
            </a:r>
            <a:r>
              <a:rPr lang="ru-RU" b="1" i="1" dirty="0" err="1"/>
              <a:t>микробтары</a:t>
            </a:r>
            <a:r>
              <a:rPr lang="ru-RU" i="1" dirty="0"/>
              <a:t> </a:t>
            </a:r>
            <a:r>
              <a:rPr lang="ru-RU" i="1" dirty="0" err="1"/>
              <a:t>қанттын</a:t>
            </a:r>
            <a:r>
              <a:rPr lang="ru-RU" i="1" dirty="0"/>
              <a:t> </a:t>
            </a:r>
            <a:r>
              <a:rPr lang="ru-RU" i="1" dirty="0" err="1"/>
              <a:t>сөру</a:t>
            </a:r>
            <a:r>
              <a:rPr lang="ru-RU" i="1" dirty="0"/>
              <a:t> </a:t>
            </a:r>
            <a:r>
              <a:rPr lang="ru-RU" i="1" dirty="0" err="1"/>
              <a:t>ынтыландырады</a:t>
            </a:r>
            <a:r>
              <a:rPr lang="ru-RU" i="1" dirty="0"/>
              <a:t>, </a:t>
            </a:r>
            <a:r>
              <a:rPr lang="ru-RU" i="1" dirty="0" err="1"/>
              <a:t>сондықтан</a:t>
            </a:r>
            <a:r>
              <a:rPr lang="ru-RU" i="1" dirty="0"/>
              <a:t> осы </a:t>
            </a:r>
            <a:r>
              <a:rPr lang="ru-RU" i="1" dirty="0" err="1"/>
              <a:t>микробтар</a:t>
            </a:r>
            <a:r>
              <a:rPr lang="ru-RU" i="1" dirty="0"/>
              <a:t> аз </a:t>
            </a:r>
            <a:r>
              <a:rPr lang="ru-RU" i="1" dirty="0" err="1"/>
              <a:t>болса</a:t>
            </a:r>
            <a:r>
              <a:rPr lang="ru-RU" i="1" dirty="0"/>
              <a:t> </a:t>
            </a:r>
            <a:r>
              <a:rPr lang="ru-RU" i="1" dirty="0" err="1"/>
              <a:t>қант</a:t>
            </a:r>
            <a:r>
              <a:rPr lang="ru-RU" i="1" dirty="0"/>
              <a:t> </a:t>
            </a:r>
            <a:r>
              <a:rPr lang="ru-RU" i="1" dirty="0" err="1"/>
              <a:t>диабеті</a:t>
            </a:r>
            <a:r>
              <a:rPr lang="ru-RU" i="1" dirty="0"/>
              <a:t> </a:t>
            </a:r>
            <a:r>
              <a:rPr lang="ru-RU" i="1" dirty="0" err="1"/>
              <a:t>болуы</a:t>
            </a:r>
            <a:r>
              <a:rPr lang="ru-RU" i="1" dirty="0"/>
              <a:t> </a:t>
            </a:r>
            <a:r>
              <a:rPr lang="ru-RU" i="1" dirty="0" err="1"/>
              <a:t>мүмкін</a:t>
            </a:r>
            <a:r>
              <a:rPr lang="ru-RU" i="1" dirty="0"/>
              <a:t>. </a:t>
            </a:r>
            <a:endParaRPr lang="ru-RU" dirty="0"/>
          </a:p>
          <a:p>
            <a:pPr marL="0" lv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056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1365" cy="8367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/>
              <a:t>МИКРОБИОЛОГИЯНЫҢ ҚҰРЫЛЫМЫ: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56221"/>
              </p:ext>
            </p:extLst>
          </p:nvPr>
        </p:nvGraphicFramePr>
        <p:xfrm>
          <a:off x="0" y="476672"/>
          <a:ext cx="9144000" cy="6381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271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МИКРОБИОЛОГИЯ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71">
                <a:tc>
                  <a:txBody>
                    <a:bodyPr/>
                    <a:lstStyle/>
                    <a:p>
                      <a:r>
                        <a:rPr lang="ru-RU" b="1" dirty="0"/>
                        <a:t>ЖАЛПЫ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ЖЕКЕ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71">
                <a:tc>
                  <a:txBody>
                    <a:bodyPr/>
                    <a:lstStyle/>
                    <a:p>
                      <a:r>
                        <a:rPr lang="ru-RU" b="1" dirty="0"/>
                        <a:t>АНАТОМИЯ</a:t>
                      </a:r>
                      <a:r>
                        <a:rPr lang="ru-RU" dirty="0"/>
                        <a:t> (СТРУКТУРА МИКРОБОВ)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МЕДИЦИНАЛЫҚ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r>
                        <a:rPr lang="ru-RU" b="1" dirty="0"/>
                        <a:t>МИКРОБТАРДЫҢ ФИЗИОЛОГИЯ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БАКТЕРИОЛОГИЯ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r>
                        <a:rPr lang="ru-RU" b="1" dirty="0"/>
                        <a:t>МИКРОБТАРДЫҢ БИОХИМИЯСЫ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ВИРУСОЛОГИЯ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r>
                        <a:rPr lang="ru-RU" b="1" dirty="0"/>
                        <a:t>МИКРОБТАРДЫҢ ГЕНЕТИКАСЫ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МИКОЛОГИЯ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r>
                        <a:rPr lang="ru-RU" b="1" dirty="0"/>
                        <a:t>МИКРОБТАРДЫҢ ЭВОЛЮЦИЯСЫ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ПРОТОЗООЛОГИЯ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1815">
                <a:tc>
                  <a:txBody>
                    <a:bodyPr/>
                    <a:lstStyle/>
                    <a:p>
                      <a:r>
                        <a:rPr lang="ru-RU" b="1" dirty="0"/>
                        <a:t>МИКРОБТАРДЫҢ ЭКОЛОГИЯСЫ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САНИТАРЛЫҚ                       МИКРОБИОЛОГИЯ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18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        КЛИНИКАЛЫҚ</a:t>
                      </a:r>
                      <a:r>
                        <a:rPr lang="ru-RU" baseline="0" dirty="0"/>
                        <a:t> МИКРОБИОЛОГИЯ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ВЕТЕРИНАРЛЫҚ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АУЫЛШАРУАШЫЛЫҚ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ТЕҢІЗ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ҒАРЫШ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39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ТЕХНИКАЛЫҚ (БИОТЕХНОЛОГИЯ)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439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i="1"/>
              <a:t>ӘДЕБИЕТТЕР: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b="1" i="1" dirty="0" err="1"/>
              <a:t>Стейнер</a:t>
            </a:r>
            <a:r>
              <a:rPr lang="ru-RU" b="1" i="1" dirty="0"/>
              <a:t> Р.</a:t>
            </a:r>
            <a:r>
              <a:rPr lang="ru-RU" i="1" dirty="0"/>
              <a:t> Мир микробов. – Москва, Мир, Т1- Т3, 1979</a:t>
            </a:r>
            <a:r>
              <a:rPr lang="ru-RU" dirty="0"/>
              <a:t>.</a:t>
            </a:r>
          </a:p>
          <a:p>
            <a:pPr algn="just"/>
            <a:r>
              <a:rPr lang="ru-RU" b="1" i="1" dirty="0"/>
              <a:t>Современная микробиология</a:t>
            </a:r>
            <a:r>
              <a:rPr lang="ru-RU" i="1" dirty="0"/>
              <a:t>. </a:t>
            </a:r>
            <a:r>
              <a:rPr lang="ru-RU" dirty="0"/>
              <a:t>Под ред. Й. </a:t>
            </a:r>
            <a:r>
              <a:rPr lang="ru-RU" dirty="0" err="1"/>
              <a:t>Ленглера</a:t>
            </a:r>
            <a:r>
              <a:rPr lang="ru-RU" dirty="0"/>
              <a:t>, Г. </a:t>
            </a:r>
            <a:r>
              <a:rPr lang="ru-RU" dirty="0" err="1"/>
              <a:t>Древса</a:t>
            </a:r>
            <a:r>
              <a:rPr lang="ru-RU" dirty="0"/>
              <a:t>, Г. Шлегеля. </a:t>
            </a:r>
            <a:r>
              <a:rPr lang="ru-RU" i="1" dirty="0"/>
              <a:t>Прокариоты</a:t>
            </a:r>
            <a:r>
              <a:rPr lang="ru-RU" dirty="0"/>
              <a:t>. Т1-Т2, Мир, 2005</a:t>
            </a:r>
          </a:p>
          <a:p>
            <a:pPr algn="just"/>
            <a:r>
              <a:rPr lang="ru-RU" b="1" dirty="0"/>
              <a:t>Борисов Л.Б. </a:t>
            </a:r>
            <a:r>
              <a:rPr lang="ru-RU" dirty="0"/>
              <a:t>Медицинская микробиология, вирусология и иммунология.</a:t>
            </a:r>
          </a:p>
          <a:p>
            <a:pPr algn="just"/>
            <a:r>
              <a:rPr lang="ru-RU" b="1" dirty="0" err="1"/>
              <a:t>Поздеев</a:t>
            </a:r>
            <a:r>
              <a:rPr lang="ru-RU" b="1" dirty="0"/>
              <a:t> О.К., Покровский В.И</a:t>
            </a:r>
            <a:r>
              <a:rPr lang="ru-RU" dirty="0"/>
              <a:t>. Медицинская микробиология, 2001г.</a:t>
            </a:r>
          </a:p>
          <a:p>
            <a:pPr algn="just"/>
            <a:r>
              <a:rPr lang="ru-RU" b="1" dirty="0"/>
              <a:t>Воробьев А.А.</a:t>
            </a:r>
            <a:r>
              <a:rPr lang="ru-RU" dirty="0"/>
              <a:t> Медицинская микробиология, 2004</a:t>
            </a:r>
          </a:p>
        </p:txBody>
      </p:sp>
    </p:spTree>
    <p:extLst>
      <p:ext uri="{BB962C8B-B14F-4D97-AF65-F5344CB8AC3E}">
        <p14:creationId xmlns:p14="http://schemas.microsoft.com/office/powerpoint/2010/main" val="78129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400" b="1" i="1" dirty="0"/>
            </a:br>
            <a:r>
              <a:rPr lang="ru-RU" sz="2400" b="1" i="1" dirty="0" err="1"/>
              <a:t>Мақсат</a:t>
            </a:r>
            <a:r>
              <a:rPr lang="ru-RU" sz="2400" b="1" i="1" dirty="0"/>
              <a:t>:  </a:t>
            </a:r>
            <a:r>
              <a:rPr lang="ru-RU" sz="2400" dirty="0" err="1"/>
              <a:t>медициналық</a:t>
            </a:r>
            <a:r>
              <a:rPr lang="ru-RU" sz="2400" dirty="0"/>
              <a:t> микробиология </a:t>
            </a:r>
            <a:r>
              <a:rPr lang="ru-RU" sz="2400" dirty="0" err="1"/>
              <a:t>пән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ғылым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түсінік</a:t>
            </a:r>
            <a:r>
              <a:rPr lang="ru-RU" sz="2400" dirty="0"/>
              <a:t> </a:t>
            </a:r>
            <a:r>
              <a:rPr lang="ru-RU" sz="2400" dirty="0" err="1"/>
              <a:t>қалыптастыру</a:t>
            </a:r>
            <a:r>
              <a:rPr lang="ru-RU" sz="2400" dirty="0"/>
              <a:t>; осы </a:t>
            </a:r>
            <a:r>
              <a:rPr lang="ru-RU" sz="2400" dirty="0" err="1"/>
              <a:t>пәннің</a:t>
            </a:r>
            <a:r>
              <a:rPr lang="ru-RU" sz="2400" dirty="0"/>
              <a:t> </a:t>
            </a:r>
            <a:r>
              <a:rPr lang="ru-RU" sz="2400" dirty="0" err="1"/>
              <a:t>әдістерін</a:t>
            </a:r>
            <a:r>
              <a:rPr lang="ru-RU" sz="2400" dirty="0"/>
              <a:t>, </a:t>
            </a:r>
            <a:r>
              <a:rPr lang="ru-RU" sz="2400" dirty="0" err="1"/>
              <a:t>объектілерін</a:t>
            </a:r>
            <a:r>
              <a:rPr lang="ru-RU" sz="2400" dirty="0"/>
              <a:t>, </a:t>
            </a:r>
            <a:r>
              <a:rPr lang="ru-RU" sz="2400" dirty="0" err="1"/>
              <a:t>медициналық</a:t>
            </a:r>
            <a:r>
              <a:rPr lang="ru-RU" sz="2400" dirty="0"/>
              <a:t> </a:t>
            </a:r>
            <a:r>
              <a:rPr lang="ru-RU" sz="2400" dirty="0" err="1"/>
              <a:t>микробиологияның</a:t>
            </a:r>
            <a:r>
              <a:rPr lang="ru-RU" sz="2400" dirty="0"/>
              <a:t> </a:t>
            </a:r>
            <a:r>
              <a:rPr lang="ru-RU" sz="2400" dirty="0" err="1"/>
              <a:t>басқа</a:t>
            </a:r>
            <a:r>
              <a:rPr lang="ru-RU" sz="2400" dirty="0"/>
              <a:t> </a:t>
            </a:r>
            <a:r>
              <a:rPr lang="ru-RU" sz="2400" dirty="0" err="1"/>
              <a:t>пәндерімен</a:t>
            </a:r>
            <a:r>
              <a:rPr lang="ru-RU" sz="2400" dirty="0"/>
              <a:t> </a:t>
            </a:r>
            <a:r>
              <a:rPr lang="ru-RU" sz="2400" dirty="0" err="1"/>
              <a:t>байланыстарын</a:t>
            </a:r>
            <a:r>
              <a:rPr lang="ru-RU" sz="2400" dirty="0"/>
              <a:t> </a:t>
            </a:r>
            <a:r>
              <a:rPr lang="ru-RU" sz="2400" dirty="0" err="1"/>
              <a:t>зерттеу</a:t>
            </a:r>
            <a:r>
              <a:rPr lang="ru-RU" sz="2400" dirty="0"/>
              <a:t>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i="1" dirty="0" err="1"/>
              <a:t>Жоспар</a:t>
            </a:r>
            <a:r>
              <a:rPr lang="ru-RU" sz="2800" b="1" i="1" dirty="0"/>
              <a:t>:</a:t>
            </a:r>
            <a:endParaRPr lang="ru-RU" sz="2800" dirty="0"/>
          </a:p>
          <a:p>
            <a:r>
              <a:rPr lang="ru-RU" sz="2800" dirty="0"/>
              <a:t>1. </a:t>
            </a:r>
            <a:r>
              <a:rPr lang="ru-RU" sz="2800" dirty="0" err="1"/>
              <a:t>Микробтар</a:t>
            </a:r>
            <a:r>
              <a:rPr lang="ru-RU" sz="2800" dirty="0"/>
              <a:t> </a:t>
            </a:r>
            <a:r>
              <a:rPr lang="ru-RU" sz="2800" dirty="0" err="1"/>
              <a:t>әлемі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олардың</a:t>
            </a:r>
            <a:r>
              <a:rPr lang="ru-RU" sz="2800" dirty="0"/>
              <a:t> </a:t>
            </a:r>
            <a:r>
              <a:rPr lang="ru-RU" sz="2800" dirty="0" err="1"/>
              <a:t>адам</a:t>
            </a:r>
            <a:r>
              <a:rPr lang="ru-RU" sz="2800" dirty="0"/>
              <a:t> </a:t>
            </a:r>
            <a:r>
              <a:rPr lang="ru-RU" sz="2800" dirty="0" err="1"/>
              <a:t>өмірінде</a:t>
            </a:r>
            <a:r>
              <a:rPr lang="ru-RU" sz="2800" dirty="0"/>
              <a:t> </a:t>
            </a:r>
            <a:r>
              <a:rPr lang="ru-RU" sz="2800" dirty="0" err="1"/>
              <a:t>ролі</a:t>
            </a:r>
            <a:r>
              <a:rPr lang="ru-RU" sz="2800" dirty="0"/>
              <a:t> </a:t>
            </a:r>
          </a:p>
          <a:p>
            <a:r>
              <a:rPr lang="ru-RU" sz="2800" dirty="0"/>
              <a:t>2. </a:t>
            </a:r>
            <a:r>
              <a:rPr lang="ru-RU" sz="2800" dirty="0" err="1"/>
              <a:t>Микробтар</a:t>
            </a:r>
            <a:r>
              <a:rPr lang="ru-RU" sz="2800" dirty="0"/>
              <a:t> </a:t>
            </a:r>
            <a:r>
              <a:rPr lang="ru-RU" sz="2800" dirty="0" err="1"/>
              <a:t>әлемінің</a:t>
            </a:r>
            <a:r>
              <a:rPr lang="ru-RU" sz="2800" dirty="0"/>
              <a:t> </a:t>
            </a:r>
            <a:r>
              <a:rPr lang="ru-RU" sz="2800" dirty="0" err="1"/>
              <a:t>өкілдері</a:t>
            </a:r>
            <a:r>
              <a:rPr lang="ru-RU" sz="2800" dirty="0"/>
              <a:t>.</a:t>
            </a:r>
          </a:p>
          <a:p>
            <a:r>
              <a:rPr lang="ru-RU" sz="2800" dirty="0"/>
              <a:t>3. </a:t>
            </a:r>
            <a:r>
              <a:rPr lang="ru-RU" sz="2800" dirty="0" err="1"/>
              <a:t>Микробтардың</a:t>
            </a:r>
            <a:r>
              <a:rPr lang="ru-RU" sz="2800" dirty="0"/>
              <a:t>  </a:t>
            </a:r>
            <a:r>
              <a:rPr lang="ru-RU" sz="2800" dirty="0" err="1"/>
              <a:t>таралуы</a:t>
            </a:r>
            <a:r>
              <a:rPr lang="ru-RU" sz="2800" dirty="0"/>
              <a:t>.</a:t>
            </a:r>
          </a:p>
          <a:p>
            <a:r>
              <a:rPr lang="ru-RU" sz="2800" dirty="0"/>
              <a:t>4. Адам </a:t>
            </a:r>
            <a:r>
              <a:rPr lang="ru-RU" sz="2800" dirty="0" err="1"/>
              <a:t>патологиясында</a:t>
            </a:r>
            <a:r>
              <a:rPr lang="ru-RU" sz="2800" dirty="0"/>
              <a:t> </a:t>
            </a:r>
            <a:r>
              <a:rPr lang="ru-RU" sz="2800" dirty="0" err="1"/>
              <a:t>микробтардың</a:t>
            </a:r>
            <a:r>
              <a:rPr lang="ru-RU" sz="2800" dirty="0"/>
              <a:t> </a:t>
            </a:r>
            <a:r>
              <a:rPr lang="ru-RU" sz="2800" dirty="0" err="1"/>
              <a:t>ролі</a:t>
            </a:r>
            <a:endParaRPr lang="ru-RU" sz="2800" dirty="0"/>
          </a:p>
          <a:p>
            <a:r>
              <a:rPr lang="ru-RU" sz="2800" dirty="0"/>
              <a:t>5.Микробиология – </a:t>
            </a:r>
            <a:r>
              <a:rPr lang="ru-RU" sz="2800" dirty="0" err="1"/>
              <a:t>микробтар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ғылым</a:t>
            </a:r>
            <a:endParaRPr lang="ru-RU" sz="2800" dirty="0"/>
          </a:p>
          <a:p>
            <a:r>
              <a:rPr lang="ru-RU" sz="2800" dirty="0"/>
              <a:t>6. </a:t>
            </a:r>
            <a:r>
              <a:rPr lang="ru-RU" sz="2800" dirty="0" err="1"/>
              <a:t>Микробиологияның</a:t>
            </a:r>
            <a:r>
              <a:rPr lang="ru-RU" sz="2800" dirty="0"/>
              <a:t>  </a:t>
            </a:r>
            <a:r>
              <a:rPr lang="ru-RU" sz="2800" dirty="0" err="1"/>
              <a:t>иммунологиямен</a:t>
            </a:r>
            <a:r>
              <a:rPr lang="ru-RU" sz="2800" dirty="0"/>
              <a:t> </a:t>
            </a:r>
            <a:r>
              <a:rPr lang="ru-RU" sz="2800" dirty="0" err="1"/>
              <a:t>байланысы</a:t>
            </a:r>
            <a:endParaRPr lang="ru-RU" sz="28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54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Микробтар</a:t>
            </a:r>
            <a:r>
              <a:rPr lang="ru-RU" b="1" dirty="0"/>
              <a:t> </a:t>
            </a:r>
            <a:r>
              <a:rPr lang="ru-RU" b="1" dirty="0" err="1"/>
              <a:t>әлемі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олардың</a:t>
            </a:r>
            <a:r>
              <a:rPr lang="ru-RU" b="1" dirty="0"/>
              <a:t> </a:t>
            </a:r>
            <a:r>
              <a:rPr lang="ru-RU" b="1" dirty="0" err="1"/>
              <a:t>адам</a:t>
            </a:r>
            <a:r>
              <a:rPr lang="ru-RU" b="1" dirty="0"/>
              <a:t> </a:t>
            </a:r>
            <a:r>
              <a:rPr lang="ru-RU" b="1" dirty="0" err="1"/>
              <a:t>өмірінде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тірі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тіршілік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иелері</a:t>
            </a:r>
            <a:endParaRPr lang="ru-RU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600" b="1" dirty="0"/>
          </a:p>
          <a:p>
            <a:pPr marL="0" indent="0">
              <a:buNone/>
            </a:pPr>
            <a:r>
              <a:rPr lang="ru-RU" sz="2600" b="1" dirty="0"/>
              <a:t> </a:t>
            </a:r>
            <a:r>
              <a:rPr lang="ru-RU" sz="2600" b="1" dirty="0" err="1"/>
              <a:t>макроәлем</a:t>
            </a:r>
            <a:r>
              <a:rPr lang="ru-RU" sz="2600" b="1" dirty="0"/>
              <a:t>                                                   </a:t>
            </a:r>
            <a:r>
              <a:rPr lang="ru-RU" sz="2600" b="1" dirty="0" err="1"/>
              <a:t>микроәлем</a:t>
            </a:r>
            <a:endParaRPr lang="ru-RU" sz="2600" dirty="0"/>
          </a:p>
          <a:p>
            <a:pPr marL="0" indent="0">
              <a:buNone/>
            </a:pPr>
            <a:r>
              <a:rPr lang="ru-RU" sz="2600" b="1" dirty="0"/>
              <a:t>(</a:t>
            </a:r>
            <a:r>
              <a:rPr lang="ru-RU" sz="2600" b="1" dirty="0" err="1"/>
              <a:t>өсімдіктер</a:t>
            </a:r>
            <a:r>
              <a:rPr lang="ru-RU" sz="2600" b="1" dirty="0"/>
              <a:t>, </a:t>
            </a:r>
            <a:r>
              <a:rPr lang="ru-RU" sz="2600" b="1" dirty="0" err="1"/>
              <a:t>жануарлар</a:t>
            </a:r>
            <a:r>
              <a:rPr lang="ru-RU" sz="2600" b="1" dirty="0"/>
              <a:t>,                               ( </a:t>
            </a:r>
            <a:r>
              <a:rPr lang="ru-RU" sz="2600" b="1" dirty="0" err="1"/>
              <a:t>вирустар</a:t>
            </a:r>
            <a:endParaRPr lang="ru-RU" sz="2600" b="1" dirty="0"/>
          </a:p>
          <a:p>
            <a:pPr marL="0" indent="0">
              <a:buNone/>
            </a:pPr>
            <a:r>
              <a:rPr lang="kk-KZ" sz="2600" b="1" dirty="0"/>
              <a:t>                                                                            </a:t>
            </a:r>
            <a:r>
              <a:rPr lang="ru-RU" sz="2600" b="1" dirty="0"/>
              <a:t>10мкм </a:t>
            </a:r>
            <a:r>
              <a:rPr lang="ru-RU" sz="2600" b="1" dirty="0" err="1"/>
              <a:t>дейін</a:t>
            </a:r>
            <a:endParaRPr lang="ru-RU" sz="2600" b="1" dirty="0"/>
          </a:p>
          <a:p>
            <a:pPr marL="0" indent="0">
              <a:buNone/>
            </a:pPr>
            <a:r>
              <a:rPr lang="ru-RU" sz="2600" b="1" dirty="0" err="1"/>
              <a:t>жәндіктер</a:t>
            </a:r>
            <a:r>
              <a:rPr lang="ru-RU" sz="2600" b="1" dirty="0"/>
              <a:t>, </a:t>
            </a:r>
            <a:r>
              <a:rPr lang="ru-RU" sz="2600" b="1" dirty="0" err="1"/>
              <a:t>адам</a:t>
            </a:r>
            <a:r>
              <a:rPr lang="ru-RU" sz="2600" b="1" dirty="0"/>
              <a:t> </a:t>
            </a:r>
            <a:r>
              <a:rPr lang="ru-RU" sz="2600" b="1" dirty="0" err="1"/>
              <a:t>және</a:t>
            </a:r>
            <a:r>
              <a:rPr lang="ru-RU" sz="2600" b="1" dirty="0"/>
              <a:t> </a:t>
            </a:r>
            <a:r>
              <a:rPr lang="ru-RU" sz="2600" b="1" dirty="0" err="1"/>
              <a:t>т.б</a:t>
            </a:r>
            <a:r>
              <a:rPr lang="ru-RU" sz="2600" b="1" dirty="0"/>
              <a:t>.)                      </a:t>
            </a:r>
            <a:r>
              <a:rPr lang="ru-RU" sz="2600" b="1" dirty="0" err="1"/>
              <a:t>бактериялар</a:t>
            </a:r>
            <a:r>
              <a:rPr lang="ru-RU" sz="2600" b="1" dirty="0"/>
              <a:t>,                               </a:t>
            </a:r>
          </a:p>
          <a:p>
            <a:pPr marL="0" indent="0">
              <a:buNone/>
            </a:pPr>
            <a:r>
              <a:rPr lang="ru-RU" sz="2600" b="1" dirty="0"/>
              <a:t>                                                                          </a:t>
            </a:r>
            <a:r>
              <a:rPr lang="ru-RU" sz="2600" b="1" dirty="0" err="1"/>
              <a:t>саңырауқұлақтар</a:t>
            </a:r>
            <a:r>
              <a:rPr lang="ru-RU" sz="2600" b="1" dirty="0"/>
              <a:t>, </a:t>
            </a:r>
          </a:p>
          <a:p>
            <a:pPr marL="0" indent="0">
              <a:buNone/>
            </a:pPr>
            <a:r>
              <a:rPr lang="kk-KZ" sz="2600" b="1" dirty="0"/>
              <a:t>                                                                           </a:t>
            </a:r>
            <a:r>
              <a:rPr lang="ru-RU" sz="2600" b="1" dirty="0" err="1"/>
              <a:t>қарапайымдар</a:t>
            </a:r>
            <a:endParaRPr lang="ru-RU" sz="2600" b="1" dirty="0"/>
          </a:p>
          <a:p>
            <a:pPr marL="0" indent="0">
              <a:buNone/>
            </a:pPr>
            <a:endParaRPr lang="ru-RU" sz="2600" b="1" dirty="0"/>
          </a:p>
          <a:p>
            <a:pPr marL="0" indent="0">
              <a:buNone/>
            </a:pPr>
            <a:r>
              <a:rPr lang="ru-RU" sz="2600" dirty="0" err="1"/>
              <a:t>аспапсыз</a:t>
            </a:r>
            <a:r>
              <a:rPr lang="ru-RU" sz="2600" dirty="0"/>
              <a:t> </a:t>
            </a:r>
            <a:r>
              <a:rPr lang="ru-RU" sz="2600" dirty="0" err="1"/>
              <a:t>көзбен</a:t>
            </a:r>
            <a:r>
              <a:rPr lang="ru-RU" sz="2600" dirty="0"/>
              <a:t> </a:t>
            </a:r>
            <a:r>
              <a:rPr lang="ru-RU" sz="2600" dirty="0" err="1"/>
              <a:t>көрінеді</a:t>
            </a:r>
            <a:r>
              <a:rPr lang="ru-RU" sz="2600" dirty="0"/>
              <a:t>                                  тек </a:t>
            </a:r>
            <a:r>
              <a:rPr lang="ru-RU" sz="2600" dirty="0" err="1"/>
              <a:t>қана</a:t>
            </a:r>
            <a:r>
              <a:rPr lang="ru-RU" sz="2600" dirty="0"/>
              <a:t> </a:t>
            </a:r>
            <a:r>
              <a:rPr lang="ru-RU" sz="2600" dirty="0" err="1"/>
              <a:t>құралдар</a:t>
            </a:r>
            <a:endParaRPr lang="ru-RU" sz="2600" dirty="0"/>
          </a:p>
          <a:p>
            <a:pPr marL="0" indent="0">
              <a:buNone/>
            </a:pPr>
            <a:r>
              <a:rPr lang="kk-KZ" sz="2600" b="1" dirty="0"/>
              <a:t>                                                                                 </a:t>
            </a:r>
            <a:r>
              <a:rPr lang="ru-RU" sz="2600" dirty="0" err="1"/>
              <a:t>арқылы</a:t>
            </a:r>
            <a:r>
              <a:rPr lang="ru-RU" sz="2600" dirty="0"/>
              <a:t> </a:t>
            </a:r>
            <a:r>
              <a:rPr lang="ru-RU" sz="2600" dirty="0" err="1"/>
              <a:t>көрінеді</a:t>
            </a:r>
            <a:r>
              <a:rPr lang="ru-RU" sz="2600" dirty="0"/>
              <a:t> </a:t>
            </a:r>
            <a:endParaRPr lang="ru-RU" sz="2600" b="1" dirty="0"/>
          </a:p>
          <a:p>
            <a:pPr marL="0" indent="0">
              <a:buNone/>
            </a:pPr>
            <a:endParaRPr lang="ru-RU" sz="2600" b="1" dirty="0"/>
          </a:p>
          <a:p>
            <a:endParaRPr lang="ru-RU" sz="2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27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</p:txBody>
      </p:sp>
      <p:pic>
        <p:nvPicPr>
          <p:cNvPr id="1026" name="Picture 2" descr="http://nsau.edu.ru/images/vetfac/images/ebooks/microbiology/stu/bacter/pict/otloso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4800"/>
            <a:ext cx="8136904" cy="586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06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</p:txBody>
      </p:sp>
      <p:pic>
        <p:nvPicPr>
          <p:cNvPr id="2050" name="Picture 2" descr="http://nsau.edu.ru/images/vetfac/images/ebooks/microbiology/stu/bacter/pict/otlosob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4392488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nsau.edu.ru/images/vetfac/images/ebooks/microbiology/stu/bacter/pict/otlosob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4032448" cy="583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752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9895" y="143259"/>
            <a:ext cx="8229600" cy="57935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</p:txBody>
      </p:sp>
      <p:pic>
        <p:nvPicPr>
          <p:cNvPr id="3074" name="Picture 2" descr="http://nsau.edu.ru/images/vetfac/images/ebooks/microbiology/stu/bacter/pict/otlosob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43137"/>
            <a:ext cx="2805577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nsau.edu.ru/images/vetfac/images/ebooks/microbiology/stu/bacter/pict/otlosob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113" y="1556791"/>
            <a:ext cx="2667031" cy="315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nsau.edu.ru/images/vetfac/images/ebooks/microbiology/stu/bacter/pict/otlosob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6632"/>
            <a:ext cx="2813298" cy="3017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93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dirty="0"/>
              <a:t>26 </a:t>
            </a:r>
            <a:r>
              <a:rPr lang="ru-RU" dirty="0" err="1"/>
              <a:t>ақпан</a:t>
            </a:r>
            <a:r>
              <a:rPr lang="ru-RU" dirty="0"/>
              <a:t> 1878 </a:t>
            </a:r>
            <a:r>
              <a:rPr lang="ru-RU" dirty="0" err="1"/>
              <a:t>жылы</a:t>
            </a:r>
            <a:r>
              <a:rPr lang="ru-RU" dirty="0"/>
              <a:t>- «микроб» </a:t>
            </a:r>
            <a:r>
              <a:rPr lang="ru-RU" dirty="0" err="1"/>
              <a:t>сөзі</a:t>
            </a:r>
            <a:r>
              <a:rPr lang="ru-RU" dirty="0"/>
              <a:t> </a:t>
            </a:r>
            <a:r>
              <a:rPr lang="ru-RU" dirty="0" err="1"/>
              <a:t>пайдаланды</a:t>
            </a:r>
            <a:r>
              <a:rPr lang="ru-RU" dirty="0"/>
              <a:t>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Француз </a:t>
            </a:r>
            <a:r>
              <a:rPr lang="ru-RU" dirty="0" err="1"/>
              <a:t>филологы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философ, </a:t>
            </a:r>
            <a:r>
              <a:rPr lang="ru-RU" dirty="0" err="1"/>
              <a:t>түсіндірме</a:t>
            </a:r>
            <a:r>
              <a:rPr lang="ru-RU" dirty="0"/>
              <a:t> </a:t>
            </a:r>
            <a:r>
              <a:rPr lang="ru-RU" dirty="0" err="1"/>
              <a:t>сөздігінің</a:t>
            </a:r>
            <a:r>
              <a:rPr lang="ru-RU" dirty="0"/>
              <a:t> авторы Эмиль </a:t>
            </a:r>
            <a:r>
              <a:rPr lang="ru-RU" dirty="0" err="1"/>
              <a:t>Литтре</a:t>
            </a:r>
            <a:r>
              <a:rPr lang="ru-RU" dirty="0"/>
              <a:t> (1801–1881) </a:t>
            </a:r>
            <a:r>
              <a:rPr lang="ru-RU" dirty="0" err="1"/>
              <a:t>микроорганизмдерге</a:t>
            </a:r>
            <a:r>
              <a:rPr lang="ru-RU" dirty="0"/>
              <a:t> 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сөзді</a:t>
            </a:r>
            <a:r>
              <a:rPr lang="ru-RU" dirty="0"/>
              <a:t> </a:t>
            </a:r>
            <a:r>
              <a:rPr lang="ru-RU" dirty="0" err="1"/>
              <a:t>тапты</a:t>
            </a:r>
            <a:r>
              <a:rPr lang="ru-RU" dirty="0"/>
              <a:t> - «микроб». Француз </a:t>
            </a:r>
            <a:r>
              <a:rPr lang="ru-RU" dirty="0" err="1"/>
              <a:t>ғалымы</a:t>
            </a:r>
            <a:r>
              <a:rPr lang="ru-RU" dirty="0"/>
              <a:t> Шарль </a:t>
            </a:r>
            <a:r>
              <a:rPr lang="ru-RU" dirty="0" err="1"/>
              <a:t>Седийо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сөзді</a:t>
            </a:r>
            <a:r>
              <a:rPr lang="ru-RU" dirty="0"/>
              <a:t> </a:t>
            </a:r>
            <a:r>
              <a:rPr lang="ru-RU" dirty="0" err="1"/>
              <a:t>орамға</a:t>
            </a:r>
            <a:r>
              <a:rPr lang="ru-RU" dirty="0"/>
              <a:t> </a:t>
            </a:r>
            <a:r>
              <a:rPr lang="ru-RU" dirty="0" err="1"/>
              <a:t>жіберген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435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dirty="0"/>
              <a:t>МИКРОБ- </a:t>
            </a:r>
            <a:r>
              <a:rPr lang="ru-RU" dirty="0" err="1"/>
              <a:t>аспапсыз</a:t>
            </a:r>
            <a:r>
              <a:rPr lang="ru-RU" dirty="0"/>
              <a:t> </a:t>
            </a:r>
            <a:r>
              <a:rPr lang="ru-RU" dirty="0" err="1"/>
              <a:t>көзбен</a:t>
            </a:r>
            <a:r>
              <a:rPr lang="ru-RU" dirty="0"/>
              <a:t> </a:t>
            </a:r>
            <a:r>
              <a:rPr lang="ru-RU" dirty="0" err="1"/>
              <a:t>көрінбейтін</a:t>
            </a:r>
            <a:r>
              <a:rPr lang="ru-RU" dirty="0"/>
              <a:t>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 </a:t>
            </a:r>
            <a:r>
              <a:rPr lang="ru-RU" dirty="0" err="1"/>
              <a:t>аталым</a:t>
            </a:r>
            <a:r>
              <a:rPr lang="ru-RU" dirty="0"/>
              <a:t>. </a:t>
            </a:r>
            <a:r>
              <a:rPr lang="ru-RU" dirty="0" err="1"/>
              <a:t>Микроорганизмдерге</a:t>
            </a:r>
            <a:r>
              <a:rPr lang="ru-RU" dirty="0"/>
              <a:t> </a:t>
            </a:r>
            <a:r>
              <a:rPr lang="ru-RU" dirty="0" err="1"/>
              <a:t>прокариоттар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эукариоттар</a:t>
            </a:r>
            <a:r>
              <a:rPr lang="ru-RU" dirty="0"/>
              <a:t> </a:t>
            </a:r>
            <a:r>
              <a:rPr lang="ru-RU" dirty="0" err="1"/>
              <a:t>кіреді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888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9036496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/>
              <a:t> </a:t>
            </a:r>
            <a:r>
              <a:rPr lang="ru-RU" dirty="0" err="1"/>
              <a:t>П</a:t>
            </a:r>
            <a:r>
              <a:rPr lang="ru-RU" sz="2400" b="1" dirty="0" err="1"/>
              <a:t>рокариоттардың</a:t>
            </a:r>
            <a:r>
              <a:rPr lang="ru-RU" sz="2400" b="1" dirty="0"/>
              <a:t> </a:t>
            </a:r>
            <a:r>
              <a:rPr lang="ru-RU" sz="2400" b="1" dirty="0" err="1"/>
              <a:t>және</a:t>
            </a:r>
            <a:r>
              <a:rPr lang="ru-RU" sz="2400" b="1" dirty="0"/>
              <a:t> </a:t>
            </a:r>
            <a:r>
              <a:rPr lang="ru-RU" sz="2400" b="1" dirty="0" err="1"/>
              <a:t>эукариоттардың</a:t>
            </a:r>
            <a:r>
              <a:rPr lang="ru-RU" sz="2400" b="1" dirty="0"/>
              <a:t>  </a:t>
            </a:r>
            <a:r>
              <a:rPr lang="ru-RU" sz="2400" b="1" dirty="0" err="1"/>
              <a:t>белгілері</a:t>
            </a:r>
            <a:endParaRPr lang="ru-RU" sz="24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166477"/>
              </p:ext>
            </p:extLst>
          </p:nvPr>
        </p:nvGraphicFramePr>
        <p:xfrm>
          <a:off x="0" y="817418"/>
          <a:ext cx="9144000" cy="7405021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966">
                <a:tc>
                  <a:txBody>
                    <a:bodyPr/>
                    <a:lstStyle/>
                    <a:p>
                      <a:pPr algn="ctr"/>
                      <a:r>
                        <a:rPr lang="kk-KZ" sz="2000" b="0" dirty="0">
                          <a:effectLst/>
                        </a:rPr>
                        <a:t>Белгілер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Прокариоттар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Эукариоттар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827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генетикалық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материалдың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ұйымдасуы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нуклеоид</a:t>
                      </a:r>
                      <a:r>
                        <a:rPr lang="ru-RU" sz="2000" b="0" dirty="0">
                          <a:effectLst/>
                        </a:rPr>
                        <a:t> (ДНК  </a:t>
                      </a:r>
                      <a:r>
                        <a:rPr lang="ru-RU" sz="2000" b="0" dirty="0" err="1">
                          <a:effectLst/>
                        </a:rPr>
                        <a:t>цитоплазмадан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мембранамен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айырылмалған</a:t>
                      </a:r>
                      <a:r>
                        <a:rPr lang="ru-RU" sz="2000" b="0" dirty="0">
                          <a:effectLst/>
                        </a:rPr>
                        <a:t>), </a:t>
                      </a:r>
                      <a:r>
                        <a:rPr lang="ru-RU" sz="2000" b="0" dirty="0" err="1">
                          <a:effectLst/>
                        </a:rPr>
                        <a:t>бір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хромосомадан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тұрады</a:t>
                      </a:r>
                      <a:r>
                        <a:rPr lang="ru-RU" sz="2000" b="0" dirty="0">
                          <a:effectLst/>
                        </a:rPr>
                        <a:t>; митоз </a:t>
                      </a:r>
                      <a:r>
                        <a:rPr lang="ru-RU" sz="2000" b="0" dirty="0" err="1">
                          <a:effectLst/>
                        </a:rPr>
                        <a:t>жоқ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effectLst/>
                        </a:rPr>
                        <a:t>ядро (ДНК </a:t>
                      </a:r>
                      <a:r>
                        <a:rPr lang="ru-RU" sz="2000" b="0" dirty="0" err="1">
                          <a:effectLst/>
                        </a:rPr>
                        <a:t>цитоплазмадан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ядролық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қабықшамен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айырылған</a:t>
                      </a:r>
                      <a:r>
                        <a:rPr lang="ru-RU" sz="2000" b="0" dirty="0">
                          <a:effectLst/>
                        </a:rPr>
                        <a:t>), </a:t>
                      </a:r>
                      <a:r>
                        <a:rPr lang="ru-RU" sz="2000" b="0" dirty="0" err="1">
                          <a:effectLst/>
                        </a:rPr>
                        <a:t>хромосомалардың</a:t>
                      </a:r>
                      <a:r>
                        <a:rPr lang="ru-RU" sz="2000" b="0" dirty="0">
                          <a:effectLst/>
                        </a:rPr>
                        <a:t> саны </a:t>
                      </a:r>
                      <a:r>
                        <a:rPr lang="ru-RU" sz="2000" b="0" dirty="0" err="1">
                          <a:effectLst/>
                        </a:rPr>
                        <a:t>біреуден</a:t>
                      </a:r>
                      <a:r>
                        <a:rPr lang="ru-RU" sz="2000" b="0" dirty="0">
                          <a:effectLst/>
                        </a:rPr>
                        <a:t> ары; ядро митоз </a:t>
                      </a:r>
                      <a:r>
                        <a:rPr lang="ru-RU" sz="2000" b="0" dirty="0" err="1">
                          <a:effectLst/>
                        </a:rPr>
                        <a:t>арқылы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бөлінеді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8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effectLst/>
                        </a:rPr>
                        <a:t>ДНК</a:t>
                      </a:r>
                    </a:p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локализациясы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Нуклеоид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және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плазмидтарда</a:t>
                      </a:r>
                      <a:r>
                        <a:rPr lang="ru-RU" sz="2000" b="0" dirty="0">
                          <a:effectLst/>
                        </a:rPr>
                        <a:t>, </a:t>
                      </a:r>
                      <a:r>
                        <a:rPr lang="ru-RU" sz="2000" b="0" dirty="0" err="1">
                          <a:effectLst/>
                        </a:rPr>
                        <a:t>элементарлы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мембранамен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айырылмаған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effectLst/>
                        </a:rPr>
                        <a:t>Ядро </a:t>
                      </a:r>
                      <a:r>
                        <a:rPr lang="ru-RU" sz="2000" b="0" dirty="0" err="1">
                          <a:effectLst/>
                        </a:rPr>
                        <a:t>және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кейбір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органеллаларда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31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Цитоплазмалық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органеллалар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жоқ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effectLst/>
                        </a:rPr>
                        <a:t>бар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66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Цитоплазмадағы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рибосомалар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effectLst/>
                        </a:rPr>
                        <a:t>70S-</a:t>
                      </a:r>
                      <a:r>
                        <a:rPr lang="ru-RU" sz="2000" b="0" dirty="0" err="1">
                          <a:effectLst/>
                        </a:rPr>
                        <a:t>типі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effectLst/>
                        </a:rPr>
                        <a:t>80S-</a:t>
                      </a:r>
                      <a:r>
                        <a:rPr lang="ru-RU" sz="2000" b="0" dirty="0" err="1">
                          <a:effectLst/>
                        </a:rPr>
                        <a:t>типі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931">
                <a:tc>
                  <a:txBody>
                    <a:bodyPr/>
                    <a:lstStyle/>
                    <a:p>
                      <a:pPr algn="ctr"/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966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Цитоплазманың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жылжуы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жоқ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Жиі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кездеседі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931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effectLst/>
                        </a:rPr>
                        <a:t>Клетка </a:t>
                      </a:r>
                      <a:r>
                        <a:rPr lang="ru-RU" sz="2000" b="0" dirty="0" err="1">
                          <a:effectLst/>
                        </a:rPr>
                        <a:t>қабырғасы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Пептидогликан</a:t>
                      </a:r>
                      <a:r>
                        <a:rPr lang="ru-RU" sz="2000" b="0" dirty="0">
                          <a:effectLst/>
                        </a:rPr>
                        <a:t> бар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пептидогликан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жоқ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8896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Талшықтар</a:t>
                      </a:r>
                      <a:r>
                        <a:rPr lang="ru-RU" sz="2000" b="0" dirty="0">
                          <a:effectLst/>
                        </a:rPr>
                        <a:t> (жгутики)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Белоктық</a:t>
                      </a:r>
                      <a:r>
                        <a:rPr lang="ru-RU" sz="2000" b="0" baseline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суббірліктерден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тұрады</a:t>
                      </a:r>
                      <a:r>
                        <a:rPr lang="ru-RU" sz="2000" b="0" dirty="0">
                          <a:effectLst/>
                        </a:rPr>
                        <a:t>, </a:t>
                      </a:r>
                      <a:r>
                        <a:rPr lang="ru-RU" sz="2000" b="0" dirty="0" err="1">
                          <a:effectLst/>
                        </a:rPr>
                        <a:t>спиральды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құрайды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err="1">
                          <a:effectLst/>
                        </a:rPr>
                        <a:t>Микротүтікшелерден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тұрады</a:t>
                      </a:r>
                      <a:r>
                        <a:rPr lang="ru-RU" sz="2000" b="0" dirty="0">
                          <a:effectLst/>
                        </a:rPr>
                        <a:t>, </a:t>
                      </a:r>
                      <a:r>
                        <a:rPr lang="ru-RU" sz="2000" b="0" dirty="0" err="1">
                          <a:effectLst/>
                        </a:rPr>
                        <a:t>топқа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жиналады</a:t>
                      </a:r>
                      <a:endParaRPr lang="ru-RU" sz="2000" b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965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583</Words>
  <Application>Microsoft Office PowerPoint</Application>
  <PresentationFormat>Экран (4:3)</PresentationFormat>
  <Paragraphs>133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Презентация PowerPoint</vt:lpstr>
      <vt:lpstr> Мақсат:  медициналық микробиология пән және ғылым ретінде түсінік қалыптастыру; осы пәннің әдістерін, объектілерін, медициналық микробиологияның басқа пәндерімен байланыстарын зерттеу. </vt:lpstr>
      <vt:lpstr>Микробтар әлемі және олардың адам өмірінде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МИКРОБИОЛОГИЯНЫҢ ҚҰРЫЛЫМЫ: </vt:lpstr>
      <vt:lpstr>ӘДЕБИЕТТЕР: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Данияр Магажан</dc:creator>
  <cp:lastModifiedBy>Диас Суюнбай</cp:lastModifiedBy>
  <cp:revision>28</cp:revision>
  <dcterms:created xsi:type="dcterms:W3CDTF">2014-01-26T06:09:05Z</dcterms:created>
  <dcterms:modified xsi:type="dcterms:W3CDTF">2026-01-09T17:26:41Z</dcterms:modified>
</cp:coreProperties>
</file>